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84" r:id="rId12"/>
    <p:sldId id="268" r:id="rId13"/>
    <p:sldId id="269" r:id="rId14"/>
    <p:sldId id="272" r:id="rId15"/>
    <p:sldId id="273" r:id="rId16"/>
    <p:sldId id="274" r:id="rId17"/>
    <p:sldId id="278" r:id="rId18"/>
    <p:sldId id="275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A1972-D9A2-4144-975D-3DA59B9BE8A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47A4E89-C37F-49E0-A021-CD500A8B69B2}">
      <dgm:prSet/>
      <dgm:spPr/>
      <dgm:t>
        <a:bodyPr/>
        <a:lstStyle/>
        <a:p>
          <a:pPr rtl="0"/>
          <a:r>
            <a:rPr lang="th-TH" dirty="0" smtClean="0"/>
            <a:t>16. ใส่เลข </a:t>
          </a:r>
          <a:r>
            <a:rPr lang="en-US" dirty="0" smtClean="0"/>
            <a:t>Invoice </a:t>
          </a:r>
          <a:endParaRPr lang="th-TH" dirty="0"/>
        </a:p>
      </dgm:t>
    </dgm:pt>
    <dgm:pt modelId="{82BAE8B6-608C-4813-AEC2-C4E4157D6577}" type="parTrans" cxnId="{29D000AA-F9D6-4554-A3E5-B8085A0680DE}">
      <dgm:prSet/>
      <dgm:spPr/>
      <dgm:t>
        <a:bodyPr/>
        <a:lstStyle/>
        <a:p>
          <a:endParaRPr lang="en-US"/>
        </a:p>
      </dgm:t>
    </dgm:pt>
    <dgm:pt modelId="{8E9E2E60-F75B-405D-9B1E-F736277B130C}" type="sibTrans" cxnId="{29D000AA-F9D6-4554-A3E5-B8085A0680DE}">
      <dgm:prSet/>
      <dgm:spPr/>
      <dgm:t>
        <a:bodyPr/>
        <a:lstStyle/>
        <a:p>
          <a:endParaRPr lang="en-US"/>
        </a:p>
      </dgm:t>
    </dgm:pt>
    <dgm:pt modelId="{80D95595-4789-4793-A5CF-89D3578B7A2A}">
      <dgm:prSet/>
      <dgm:spPr/>
      <dgm:t>
        <a:bodyPr/>
        <a:lstStyle/>
        <a:p>
          <a:pPr rtl="0"/>
          <a:r>
            <a:rPr lang="th-TH" smtClean="0"/>
            <a:t>17. ใส่วันที่ตามเอกสาร</a:t>
          </a:r>
          <a:endParaRPr lang="th-TH"/>
        </a:p>
      </dgm:t>
    </dgm:pt>
    <dgm:pt modelId="{B10FB814-DF2F-4F2D-8FA4-C67092F2EB8D}" type="parTrans" cxnId="{2E5A93A9-D811-497C-BE7A-0E5C304FD5D9}">
      <dgm:prSet/>
      <dgm:spPr/>
      <dgm:t>
        <a:bodyPr/>
        <a:lstStyle/>
        <a:p>
          <a:endParaRPr lang="en-US"/>
        </a:p>
      </dgm:t>
    </dgm:pt>
    <dgm:pt modelId="{107F052E-7113-4BAA-AF70-690E3DC2F542}" type="sibTrans" cxnId="{2E5A93A9-D811-497C-BE7A-0E5C304FD5D9}">
      <dgm:prSet/>
      <dgm:spPr/>
      <dgm:t>
        <a:bodyPr/>
        <a:lstStyle/>
        <a:p>
          <a:endParaRPr lang="en-US"/>
        </a:p>
      </dgm:t>
    </dgm:pt>
    <dgm:pt modelId="{A452D522-DB99-4818-882D-08F32757C432}">
      <dgm:prSet/>
      <dgm:spPr/>
      <dgm:t>
        <a:bodyPr/>
        <a:lstStyle/>
        <a:p>
          <a:pPr rtl="0"/>
          <a:r>
            <a:rPr lang="th-TH" smtClean="0"/>
            <a:t>18. เลือกประเภทเอกสาร</a:t>
          </a:r>
          <a:endParaRPr lang="th-TH"/>
        </a:p>
      </dgm:t>
    </dgm:pt>
    <dgm:pt modelId="{098C425B-73BF-44E8-8A87-42B77B7BEB46}" type="parTrans" cxnId="{D8639882-B0F1-4F1B-9843-F84D206AEF0B}">
      <dgm:prSet/>
      <dgm:spPr/>
      <dgm:t>
        <a:bodyPr/>
        <a:lstStyle/>
        <a:p>
          <a:endParaRPr lang="en-US"/>
        </a:p>
      </dgm:t>
    </dgm:pt>
    <dgm:pt modelId="{AE5D3935-A6A5-4383-A849-A29ED47CA323}" type="sibTrans" cxnId="{D8639882-B0F1-4F1B-9843-F84D206AEF0B}">
      <dgm:prSet/>
      <dgm:spPr/>
      <dgm:t>
        <a:bodyPr/>
        <a:lstStyle/>
        <a:p>
          <a:endParaRPr lang="en-US"/>
        </a:p>
      </dgm:t>
    </dgm:pt>
    <dgm:pt modelId="{554FA175-CFD6-43AA-ACDB-69E6D0704087}">
      <dgm:prSet/>
      <dgm:spPr/>
      <dgm:t>
        <a:bodyPr/>
        <a:lstStyle/>
        <a:p>
          <a:pPr rtl="0"/>
          <a:r>
            <a:rPr lang="th-TH" smtClean="0"/>
            <a:t>19. ใส่ข้อมูลเพิ่มเติม</a:t>
          </a:r>
          <a:endParaRPr lang="th-TH"/>
        </a:p>
      </dgm:t>
    </dgm:pt>
    <dgm:pt modelId="{083847D6-6A5F-4726-861F-BDEA48504D2D}" type="parTrans" cxnId="{7C721E65-3167-430E-8725-77A38242A41E}">
      <dgm:prSet/>
      <dgm:spPr/>
      <dgm:t>
        <a:bodyPr/>
        <a:lstStyle/>
        <a:p>
          <a:endParaRPr lang="en-US"/>
        </a:p>
      </dgm:t>
    </dgm:pt>
    <dgm:pt modelId="{84081357-B724-4E5C-BA89-129C4643867F}" type="sibTrans" cxnId="{7C721E65-3167-430E-8725-77A38242A41E}">
      <dgm:prSet/>
      <dgm:spPr/>
      <dgm:t>
        <a:bodyPr/>
        <a:lstStyle/>
        <a:p>
          <a:endParaRPr lang="en-US"/>
        </a:p>
      </dgm:t>
    </dgm:pt>
    <dgm:pt modelId="{8FBF3E64-7D4A-4DAD-9528-FC9B6CC56C64}">
      <dgm:prSet/>
      <dgm:spPr/>
      <dgm:t>
        <a:bodyPr/>
        <a:lstStyle/>
        <a:p>
          <a:pPr rtl="0"/>
          <a:r>
            <a:rPr lang="th-TH" smtClean="0"/>
            <a:t>20. ใส่ยอดเงินรวม</a:t>
          </a:r>
          <a:endParaRPr lang="th-TH"/>
        </a:p>
      </dgm:t>
    </dgm:pt>
    <dgm:pt modelId="{331217C3-6DDC-4C4C-9345-03F21FCAFF8C}" type="parTrans" cxnId="{B4DBC798-49EE-45CA-83FA-F32F963F956A}">
      <dgm:prSet/>
      <dgm:spPr/>
      <dgm:t>
        <a:bodyPr/>
        <a:lstStyle/>
        <a:p>
          <a:endParaRPr lang="en-US"/>
        </a:p>
      </dgm:t>
    </dgm:pt>
    <dgm:pt modelId="{89E572EA-1766-40FE-B224-C92ECEC4B5F1}" type="sibTrans" cxnId="{B4DBC798-49EE-45CA-83FA-F32F963F956A}">
      <dgm:prSet/>
      <dgm:spPr/>
      <dgm:t>
        <a:bodyPr/>
        <a:lstStyle/>
        <a:p>
          <a:endParaRPr lang="en-US"/>
        </a:p>
      </dgm:t>
    </dgm:pt>
    <dgm:pt modelId="{76039E19-96DF-4BE6-8278-7B9FF0050F9D}">
      <dgm:prSet/>
      <dgm:spPr/>
      <dgm:t>
        <a:bodyPr/>
        <a:lstStyle/>
        <a:p>
          <a:pPr rtl="0"/>
          <a:r>
            <a:rPr lang="th-TH" smtClean="0"/>
            <a:t>21. ตรวจสอบ </a:t>
          </a:r>
          <a:r>
            <a:rPr lang="en-US" smtClean="0"/>
            <a:t>Rate</a:t>
          </a:r>
          <a:endParaRPr lang="th-TH"/>
        </a:p>
      </dgm:t>
    </dgm:pt>
    <dgm:pt modelId="{3C13278F-AF50-446C-8689-A3CE8C193A95}" type="parTrans" cxnId="{273B10DA-C5C0-40CE-B580-79130686F534}">
      <dgm:prSet/>
      <dgm:spPr/>
      <dgm:t>
        <a:bodyPr/>
        <a:lstStyle/>
        <a:p>
          <a:endParaRPr lang="en-US"/>
        </a:p>
      </dgm:t>
    </dgm:pt>
    <dgm:pt modelId="{95850363-9451-43CC-B987-426F2B844D95}" type="sibTrans" cxnId="{273B10DA-C5C0-40CE-B580-79130686F534}">
      <dgm:prSet/>
      <dgm:spPr/>
      <dgm:t>
        <a:bodyPr/>
        <a:lstStyle/>
        <a:p>
          <a:endParaRPr lang="en-US"/>
        </a:p>
      </dgm:t>
    </dgm:pt>
    <dgm:pt modelId="{6A6DB235-659B-40A8-8C4A-90F305BE390E}" type="pres">
      <dgm:prSet presAssocID="{DC3A1972-D9A2-4144-975D-3DA59B9BE8A0}" presName="linear" presStyleCnt="0">
        <dgm:presLayoutVars>
          <dgm:animLvl val="lvl"/>
          <dgm:resizeHandles val="exact"/>
        </dgm:presLayoutVars>
      </dgm:prSet>
      <dgm:spPr/>
    </dgm:pt>
    <dgm:pt modelId="{5A9D0168-3EF1-4768-9829-E167D824F012}" type="pres">
      <dgm:prSet presAssocID="{F47A4E89-C37F-49E0-A021-CD500A8B69B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281A4F9-79CD-407B-A3F9-B60614D2FF91}" type="pres">
      <dgm:prSet presAssocID="{8E9E2E60-F75B-405D-9B1E-F736277B130C}" presName="spacer" presStyleCnt="0"/>
      <dgm:spPr/>
    </dgm:pt>
    <dgm:pt modelId="{CD60243E-FD53-49B9-AF85-AE9D4FEAC411}" type="pres">
      <dgm:prSet presAssocID="{80D95595-4789-4793-A5CF-89D3578B7A2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D77065D-D3B9-49C5-AE2A-678FE9CCE96F}" type="pres">
      <dgm:prSet presAssocID="{107F052E-7113-4BAA-AF70-690E3DC2F542}" presName="spacer" presStyleCnt="0"/>
      <dgm:spPr/>
    </dgm:pt>
    <dgm:pt modelId="{C9C84165-67D8-442D-918E-733A1A03AC17}" type="pres">
      <dgm:prSet presAssocID="{A452D522-DB99-4818-882D-08F32757C43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D469028-B63C-4BDE-B522-9E3194C5B88F}" type="pres">
      <dgm:prSet presAssocID="{AE5D3935-A6A5-4383-A849-A29ED47CA323}" presName="spacer" presStyleCnt="0"/>
      <dgm:spPr/>
    </dgm:pt>
    <dgm:pt modelId="{2AC828D2-ED62-4A3B-A141-C79555DEFB6F}" type="pres">
      <dgm:prSet presAssocID="{554FA175-CFD6-43AA-ACDB-69E6D07040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4921BA1-A481-44FF-9B6E-F43896EE6D99}" type="pres">
      <dgm:prSet presAssocID="{84081357-B724-4E5C-BA89-129C4643867F}" presName="spacer" presStyleCnt="0"/>
      <dgm:spPr/>
    </dgm:pt>
    <dgm:pt modelId="{3110FE7F-F45A-44CB-8BFE-96E960FF34F9}" type="pres">
      <dgm:prSet presAssocID="{8FBF3E64-7D4A-4DAD-9528-FC9B6CC56C6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8E872CE-D782-4889-B7DA-F5311CEFEFB6}" type="pres">
      <dgm:prSet presAssocID="{89E572EA-1766-40FE-B224-C92ECEC4B5F1}" presName="spacer" presStyleCnt="0"/>
      <dgm:spPr/>
    </dgm:pt>
    <dgm:pt modelId="{EC5B478C-0B9B-49CD-B32C-16556CAC0721}" type="pres">
      <dgm:prSet presAssocID="{76039E19-96DF-4BE6-8278-7B9FF0050F9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4DBC798-49EE-45CA-83FA-F32F963F956A}" srcId="{DC3A1972-D9A2-4144-975D-3DA59B9BE8A0}" destId="{8FBF3E64-7D4A-4DAD-9528-FC9B6CC56C64}" srcOrd="4" destOrd="0" parTransId="{331217C3-6DDC-4C4C-9345-03F21FCAFF8C}" sibTransId="{89E572EA-1766-40FE-B224-C92ECEC4B5F1}"/>
    <dgm:cxn modelId="{68C5CBF7-BEA9-4D01-B8E1-09C06854EC30}" type="presOf" srcId="{76039E19-96DF-4BE6-8278-7B9FF0050F9D}" destId="{EC5B478C-0B9B-49CD-B32C-16556CAC0721}" srcOrd="0" destOrd="0" presId="urn:microsoft.com/office/officeart/2005/8/layout/vList2"/>
    <dgm:cxn modelId="{2010DAFE-FF3D-4E40-B859-7730180D23C4}" type="presOf" srcId="{A452D522-DB99-4818-882D-08F32757C432}" destId="{C9C84165-67D8-442D-918E-733A1A03AC17}" srcOrd="0" destOrd="0" presId="urn:microsoft.com/office/officeart/2005/8/layout/vList2"/>
    <dgm:cxn modelId="{A16745A7-FF21-447A-8F97-513E1299ED5B}" type="presOf" srcId="{8FBF3E64-7D4A-4DAD-9528-FC9B6CC56C64}" destId="{3110FE7F-F45A-44CB-8BFE-96E960FF34F9}" srcOrd="0" destOrd="0" presId="urn:microsoft.com/office/officeart/2005/8/layout/vList2"/>
    <dgm:cxn modelId="{7E1DEFB7-9A52-4538-9116-63CBC5790D06}" type="presOf" srcId="{DC3A1972-D9A2-4144-975D-3DA59B9BE8A0}" destId="{6A6DB235-659B-40A8-8C4A-90F305BE390E}" srcOrd="0" destOrd="0" presId="urn:microsoft.com/office/officeart/2005/8/layout/vList2"/>
    <dgm:cxn modelId="{E6404698-1802-45A1-87F6-C1B4395A4488}" type="presOf" srcId="{80D95595-4789-4793-A5CF-89D3578B7A2A}" destId="{CD60243E-FD53-49B9-AF85-AE9D4FEAC411}" srcOrd="0" destOrd="0" presId="urn:microsoft.com/office/officeart/2005/8/layout/vList2"/>
    <dgm:cxn modelId="{7C721E65-3167-430E-8725-77A38242A41E}" srcId="{DC3A1972-D9A2-4144-975D-3DA59B9BE8A0}" destId="{554FA175-CFD6-43AA-ACDB-69E6D0704087}" srcOrd="3" destOrd="0" parTransId="{083847D6-6A5F-4726-861F-BDEA48504D2D}" sibTransId="{84081357-B724-4E5C-BA89-129C4643867F}"/>
    <dgm:cxn modelId="{273B10DA-C5C0-40CE-B580-79130686F534}" srcId="{DC3A1972-D9A2-4144-975D-3DA59B9BE8A0}" destId="{76039E19-96DF-4BE6-8278-7B9FF0050F9D}" srcOrd="5" destOrd="0" parTransId="{3C13278F-AF50-446C-8689-A3CE8C193A95}" sibTransId="{95850363-9451-43CC-B987-426F2B844D95}"/>
    <dgm:cxn modelId="{29D000AA-F9D6-4554-A3E5-B8085A0680DE}" srcId="{DC3A1972-D9A2-4144-975D-3DA59B9BE8A0}" destId="{F47A4E89-C37F-49E0-A021-CD500A8B69B2}" srcOrd="0" destOrd="0" parTransId="{82BAE8B6-608C-4813-AEC2-C4E4157D6577}" sibTransId="{8E9E2E60-F75B-405D-9B1E-F736277B130C}"/>
    <dgm:cxn modelId="{F645E0C4-24C4-4E14-B835-0719A2475CD5}" type="presOf" srcId="{F47A4E89-C37F-49E0-A021-CD500A8B69B2}" destId="{5A9D0168-3EF1-4768-9829-E167D824F012}" srcOrd="0" destOrd="0" presId="urn:microsoft.com/office/officeart/2005/8/layout/vList2"/>
    <dgm:cxn modelId="{2E5A93A9-D811-497C-BE7A-0E5C304FD5D9}" srcId="{DC3A1972-D9A2-4144-975D-3DA59B9BE8A0}" destId="{80D95595-4789-4793-A5CF-89D3578B7A2A}" srcOrd="1" destOrd="0" parTransId="{B10FB814-DF2F-4F2D-8FA4-C67092F2EB8D}" sibTransId="{107F052E-7113-4BAA-AF70-690E3DC2F542}"/>
    <dgm:cxn modelId="{1143353A-8D3E-4519-8FB9-8995D4E0651C}" type="presOf" srcId="{554FA175-CFD6-43AA-ACDB-69E6D0704087}" destId="{2AC828D2-ED62-4A3B-A141-C79555DEFB6F}" srcOrd="0" destOrd="0" presId="urn:microsoft.com/office/officeart/2005/8/layout/vList2"/>
    <dgm:cxn modelId="{D8639882-B0F1-4F1B-9843-F84D206AEF0B}" srcId="{DC3A1972-D9A2-4144-975D-3DA59B9BE8A0}" destId="{A452D522-DB99-4818-882D-08F32757C432}" srcOrd="2" destOrd="0" parTransId="{098C425B-73BF-44E8-8A87-42B77B7BEB46}" sibTransId="{AE5D3935-A6A5-4383-A849-A29ED47CA323}"/>
    <dgm:cxn modelId="{05515623-7525-46D8-975B-C79A5ED27233}" type="presParOf" srcId="{6A6DB235-659B-40A8-8C4A-90F305BE390E}" destId="{5A9D0168-3EF1-4768-9829-E167D824F012}" srcOrd="0" destOrd="0" presId="urn:microsoft.com/office/officeart/2005/8/layout/vList2"/>
    <dgm:cxn modelId="{CF2D067D-038C-4C18-AD87-ACB902DADC09}" type="presParOf" srcId="{6A6DB235-659B-40A8-8C4A-90F305BE390E}" destId="{D281A4F9-79CD-407B-A3F9-B60614D2FF91}" srcOrd="1" destOrd="0" presId="urn:microsoft.com/office/officeart/2005/8/layout/vList2"/>
    <dgm:cxn modelId="{4BF9BF56-5068-433F-A949-2AA0BED1B7B3}" type="presParOf" srcId="{6A6DB235-659B-40A8-8C4A-90F305BE390E}" destId="{CD60243E-FD53-49B9-AF85-AE9D4FEAC411}" srcOrd="2" destOrd="0" presId="urn:microsoft.com/office/officeart/2005/8/layout/vList2"/>
    <dgm:cxn modelId="{0092F9E9-0FED-4E0C-A159-05DEE9952984}" type="presParOf" srcId="{6A6DB235-659B-40A8-8C4A-90F305BE390E}" destId="{8D77065D-D3B9-49C5-AE2A-678FE9CCE96F}" srcOrd="3" destOrd="0" presId="urn:microsoft.com/office/officeart/2005/8/layout/vList2"/>
    <dgm:cxn modelId="{658342E0-7B9F-4F8E-85F4-558ABCF03B50}" type="presParOf" srcId="{6A6DB235-659B-40A8-8C4A-90F305BE390E}" destId="{C9C84165-67D8-442D-918E-733A1A03AC17}" srcOrd="4" destOrd="0" presId="urn:microsoft.com/office/officeart/2005/8/layout/vList2"/>
    <dgm:cxn modelId="{5D1F83D7-799A-4EF5-B5A5-24946D1D666A}" type="presParOf" srcId="{6A6DB235-659B-40A8-8C4A-90F305BE390E}" destId="{5D469028-B63C-4BDE-B522-9E3194C5B88F}" srcOrd="5" destOrd="0" presId="urn:microsoft.com/office/officeart/2005/8/layout/vList2"/>
    <dgm:cxn modelId="{136702D3-936F-44D7-A536-DC9697E55FDE}" type="presParOf" srcId="{6A6DB235-659B-40A8-8C4A-90F305BE390E}" destId="{2AC828D2-ED62-4A3B-A141-C79555DEFB6F}" srcOrd="6" destOrd="0" presId="urn:microsoft.com/office/officeart/2005/8/layout/vList2"/>
    <dgm:cxn modelId="{0B1B55C9-7FF6-42AD-BCF3-AAA308725D4C}" type="presParOf" srcId="{6A6DB235-659B-40A8-8C4A-90F305BE390E}" destId="{44921BA1-A481-44FF-9B6E-F43896EE6D99}" srcOrd="7" destOrd="0" presId="urn:microsoft.com/office/officeart/2005/8/layout/vList2"/>
    <dgm:cxn modelId="{0DCDFB3B-41A3-4B32-9EB0-F12B2E577A36}" type="presParOf" srcId="{6A6DB235-659B-40A8-8C4A-90F305BE390E}" destId="{3110FE7F-F45A-44CB-8BFE-96E960FF34F9}" srcOrd="8" destOrd="0" presId="urn:microsoft.com/office/officeart/2005/8/layout/vList2"/>
    <dgm:cxn modelId="{F4D2A23D-EB91-46E8-92AB-CAFE0BD6C534}" type="presParOf" srcId="{6A6DB235-659B-40A8-8C4A-90F305BE390E}" destId="{D8E872CE-D782-4889-B7DA-F5311CEFEFB6}" srcOrd="9" destOrd="0" presId="urn:microsoft.com/office/officeart/2005/8/layout/vList2"/>
    <dgm:cxn modelId="{30B900F4-7740-49D0-8D9E-3CCE0F7B8A7B}" type="presParOf" srcId="{6A6DB235-659B-40A8-8C4A-90F305BE390E}" destId="{EC5B478C-0B9B-49CD-B32C-16556CAC072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D0168-3EF1-4768-9829-E167D824F012}">
      <dsp:nvSpPr>
        <dsp:cNvPr id="0" name=""/>
        <dsp:cNvSpPr/>
      </dsp:nvSpPr>
      <dsp:spPr>
        <a:xfrm>
          <a:off x="0" y="26461"/>
          <a:ext cx="2893326" cy="6636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500" kern="1200" dirty="0" smtClean="0"/>
            <a:t>16. ใส่เลข </a:t>
          </a:r>
          <a:r>
            <a:rPr lang="en-US" sz="2500" kern="1200" dirty="0" smtClean="0"/>
            <a:t>Invoice </a:t>
          </a:r>
          <a:endParaRPr lang="th-TH" sz="2500" kern="1200" dirty="0"/>
        </a:p>
      </dsp:txBody>
      <dsp:txXfrm>
        <a:off x="32395" y="58856"/>
        <a:ext cx="2828536" cy="598819"/>
      </dsp:txXfrm>
    </dsp:sp>
    <dsp:sp modelId="{CD60243E-FD53-49B9-AF85-AE9D4FEAC411}">
      <dsp:nvSpPr>
        <dsp:cNvPr id="0" name=""/>
        <dsp:cNvSpPr/>
      </dsp:nvSpPr>
      <dsp:spPr>
        <a:xfrm>
          <a:off x="0" y="762071"/>
          <a:ext cx="2893326" cy="6636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500" kern="1200" smtClean="0"/>
            <a:t>17. ใส่วันที่ตามเอกสาร</a:t>
          </a:r>
          <a:endParaRPr lang="th-TH" sz="2500" kern="1200"/>
        </a:p>
      </dsp:txBody>
      <dsp:txXfrm>
        <a:off x="32395" y="794466"/>
        <a:ext cx="2828536" cy="598819"/>
      </dsp:txXfrm>
    </dsp:sp>
    <dsp:sp modelId="{C9C84165-67D8-442D-918E-733A1A03AC17}">
      <dsp:nvSpPr>
        <dsp:cNvPr id="0" name=""/>
        <dsp:cNvSpPr/>
      </dsp:nvSpPr>
      <dsp:spPr>
        <a:xfrm>
          <a:off x="0" y="1497680"/>
          <a:ext cx="2893326" cy="6636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500" kern="1200" smtClean="0"/>
            <a:t>18. เลือกประเภทเอกสาร</a:t>
          </a:r>
          <a:endParaRPr lang="th-TH" sz="2500" kern="1200"/>
        </a:p>
      </dsp:txBody>
      <dsp:txXfrm>
        <a:off x="32395" y="1530075"/>
        <a:ext cx="2828536" cy="598819"/>
      </dsp:txXfrm>
    </dsp:sp>
    <dsp:sp modelId="{2AC828D2-ED62-4A3B-A141-C79555DEFB6F}">
      <dsp:nvSpPr>
        <dsp:cNvPr id="0" name=""/>
        <dsp:cNvSpPr/>
      </dsp:nvSpPr>
      <dsp:spPr>
        <a:xfrm>
          <a:off x="0" y="2233290"/>
          <a:ext cx="2893326" cy="6636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500" kern="1200" smtClean="0"/>
            <a:t>19. ใส่ข้อมูลเพิ่มเติม</a:t>
          </a:r>
          <a:endParaRPr lang="th-TH" sz="2500" kern="1200"/>
        </a:p>
      </dsp:txBody>
      <dsp:txXfrm>
        <a:off x="32395" y="2265685"/>
        <a:ext cx="2828536" cy="598819"/>
      </dsp:txXfrm>
    </dsp:sp>
    <dsp:sp modelId="{3110FE7F-F45A-44CB-8BFE-96E960FF34F9}">
      <dsp:nvSpPr>
        <dsp:cNvPr id="0" name=""/>
        <dsp:cNvSpPr/>
      </dsp:nvSpPr>
      <dsp:spPr>
        <a:xfrm>
          <a:off x="0" y="2968899"/>
          <a:ext cx="2893326" cy="6636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500" kern="1200" smtClean="0"/>
            <a:t>20. ใส่ยอดเงินรวม</a:t>
          </a:r>
          <a:endParaRPr lang="th-TH" sz="2500" kern="1200"/>
        </a:p>
      </dsp:txBody>
      <dsp:txXfrm>
        <a:off x="32395" y="3001294"/>
        <a:ext cx="2828536" cy="598819"/>
      </dsp:txXfrm>
    </dsp:sp>
    <dsp:sp modelId="{EC5B478C-0B9B-49CD-B32C-16556CAC0721}">
      <dsp:nvSpPr>
        <dsp:cNvPr id="0" name=""/>
        <dsp:cNvSpPr/>
      </dsp:nvSpPr>
      <dsp:spPr>
        <a:xfrm>
          <a:off x="0" y="3704508"/>
          <a:ext cx="2893326" cy="6636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500" kern="1200" smtClean="0"/>
            <a:t>21. ตรวจสอบ </a:t>
          </a:r>
          <a:r>
            <a:rPr lang="en-US" sz="2500" kern="1200" smtClean="0"/>
            <a:t>Rate</a:t>
          </a:r>
          <a:endParaRPr lang="th-TH" sz="2500" kern="1200"/>
        </a:p>
      </dsp:txBody>
      <dsp:txXfrm>
        <a:off x="32395" y="3736903"/>
        <a:ext cx="2828536" cy="598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8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236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19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31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1457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451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82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853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55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8349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33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2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52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48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69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636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0D1C02-88FC-44A5-8782-4EFD6FC53F28}" type="datetimeFigureOut">
              <a:rPr lang="th-TH" smtClean="0"/>
              <a:t>15/08/67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0331E8-063D-445A-B5B7-F15540DFC8D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519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5663" y="1404762"/>
            <a:ext cx="7877906" cy="41359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7200" b="1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การบันทึกแจ้งรับมะพร้าว</a:t>
            </a:r>
            <a:endParaRPr lang="th-TH" sz="7200" b="1" dirty="0">
              <a:ln w="0"/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/>
          <p:cNvSpPr/>
          <p:nvPr/>
        </p:nvSpPr>
        <p:spPr>
          <a:xfrm>
            <a:off x="1630345" y="1009358"/>
            <a:ext cx="961629" cy="8752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215663" y="613954"/>
            <a:ext cx="174840" cy="39540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157319" y="1129310"/>
            <a:ext cx="713434" cy="63530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72190" y="914400"/>
            <a:ext cx="116309" cy="21491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7501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r="73374" b="64225"/>
          <a:stretch/>
        </p:blipFill>
        <p:spPr>
          <a:xfrm>
            <a:off x="941553" y="1405720"/>
            <a:ext cx="3466674" cy="2616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756" t="24954" r="23218" b="9934"/>
          <a:stretch/>
        </p:blipFill>
        <p:spPr>
          <a:xfrm>
            <a:off x="4734157" y="1405720"/>
            <a:ext cx="6769289" cy="4763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727777" y="701527"/>
            <a:ext cx="10521247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12. ตรวจสอบข้อมูล คลิกที่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Actions – Print Inventory Movement Report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5211" y="1612232"/>
            <a:ext cx="481263" cy="2045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997242" y="2719137"/>
            <a:ext cx="2410985" cy="24063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81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068" t="24397" r="34341" b="8498"/>
          <a:stretch/>
        </p:blipFill>
        <p:spPr>
          <a:xfrm>
            <a:off x="3577390" y="433136"/>
            <a:ext cx="4812632" cy="61361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0232" y="834190"/>
            <a:ext cx="145584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เอกสาร </a:t>
            </a:r>
            <a:r>
              <a:rPr lang="en-US" dirty="0" smtClean="0"/>
              <a:t>PO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087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r="82362" b="55701"/>
          <a:stretch/>
        </p:blipFill>
        <p:spPr>
          <a:xfrm>
            <a:off x="1216332" y="1971025"/>
            <a:ext cx="2413974" cy="34085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" r="39626" b="49300"/>
          <a:stretch/>
        </p:blipFill>
        <p:spPr>
          <a:xfrm>
            <a:off x="3821554" y="1971025"/>
            <a:ext cx="7503609" cy="354267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sp>
        <p:nvSpPr>
          <p:cNvPr id="6" name="TextBox 5"/>
          <p:cNvSpPr txBox="1"/>
          <p:nvPr/>
        </p:nvSpPr>
        <p:spPr>
          <a:xfrm>
            <a:off x="1332413" y="1217901"/>
            <a:ext cx="9116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13. คลิกที่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เลือก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Group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กำหนดชื่อ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แล้วกด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SAVE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5119" y="2661313"/>
            <a:ext cx="2325187" cy="2320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6605516" y="3357349"/>
            <a:ext cx="832514" cy="21836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643126" y="656385"/>
            <a:ext cx="3348994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3600" dirty="0" smtClean="0"/>
              <a:t>การแจ้งรับ </a:t>
            </a:r>
            <a:r>
              <a:rPr lang="en-US" sz="3600" dirty="0" smtClean="0"/>
              <a:t>PO </a:t>
            </a:r>
            <a:r>
              <a:rPr lang="th-TH" sz="3600" dirty="0" smtClean="0"/>
              <a:t>มะพร้าว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57853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5875" b="30457"/>
          <a:stretch/>
        </p:blipFill>
        <p:spPr>
          <a:xfrm>
            <a:off x="1255452" y="1340894"/>
            <a:ext cx="9771063" cy="45412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255452" y="756119"/>
            <a:ext cx="4863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 คลิกที่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เลือก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Invoice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128" y="2115403"/>
            <a:ext cx="2006221" cy="19106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708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5561" b="12173"/>
          <a:stretch/>
        </p:blipFill>
        <p:spPr>
          <a:xfrm>
            <a:off x="1678533" y="1160059"/>
            <a:ext cx="8681914" cy="49950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1582998" y="687880"/>
            <a:ext cx="382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15. เลือก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ที่จะทำการแจ้งรับ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29803" y="2306472"/>
            <a:ext cx="1037230" cy="2047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5022376" y="4626591"/>
            <a:ext cx="4517409" cy="3957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406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98" t="5364" r="30140" b="16278"/>
          <a:stretch/>
        </p:blipFill>
        <p:spPr>
          <a:xfrm>
            <a:off x="750627" y="600501"/>
            <a:ext cx="7265290" cy="5609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8565788"/>
              </p:ext>
            </p:extLst>
          </p:nvPr>
        </p:nvGraphicFramePr>
        <p:xfrm>
          <a:off x="8311486" y="1207826"/>
          <a:ext cx="2893326" cy="439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/>
          <p:nvPr/>
        </p:nvSpPr>
        <p:spPr>
          <a:xfrm>
            <a:off x="3220870" y="3091218"/>
            <a:ext cx="341195" cy="313898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Oval 6"/>
          <p:cNvSpPr/>
          <p:nvPr/>
        </p:nvSpPr>
        <p:spPr>
          <a:xfrm>
            <a:off x="6894261" y="4187589"/>
            <a:ext cx="341195" cy="313898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Oval 7"/>
          <p:cNvSpPr/>
          <p:nvPr/>
        </p:nvSpPr>
        <p:spPr>
          <a:xfrm>
            <a:off x="3345842" y="5140657"/>
            <a:ext cx="341195" cy="313898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Oval 8"/>
          <p:cNvSpPr/>
          <p:nvPr/>
        </p:nvSpPr>
        <p:spPr>
          <a:xfrm>
            <a:off x="4180632" y="4501487"/>
            <a:ext cx="341195" cy="313898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Oval 9"/>
          <p:cNvSpPr/>
          <p:nvPr/>
        </p:nvSpPr>
        <p:spPr>
          <a:xfrm>
            <a:off x="3050272" y="3621205"/>
            <a:ext cx="341195" cy="313898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3185516" y="2986557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th-TH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09914" y="3525642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>
                    <a:lumMod val="95000"/>
                  </a:schemeClr>
                </a:solidFill>
              </a:rPr>
              <a:t>18</a:t>
            </a:r>
            <a:endParaRPr lang="th-TH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0274" y="439682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>
                    <a:lumMod val="95000"/>
                  </a:schemeClr>
                </a:solidFill>
              </a:rPr>
              <a:t>19</a:t>
            </a:r>
            <a:endParaRPr lang="th-TH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05484" y="503599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>
                    <a:lumMod val="95000"/>
                  </a:schemeClr>
                </a:solidFill>
              </a:rPr>
              <a:t>20</a:t>
            </a:r>
            <a:endParaRPr lang="th-TH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689179" y="3345976"/>
            <a:ext cx="341195" cy="313898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3646679" y="3241315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th-TH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3903" y="4082928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>
                    <a:lumMod val="95000"/>
                  </a:schemeClr>
                </a:solidFill>
              </a:rPr>
              <a:t>21</a:t>
            </a:r>
            <a:endParaRPr lang="th-TH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04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683" t="2566" r="28572" b="15361"/>
          <a:stretch/>
        </p:blipFill>
        <p:spPr>
          <a:xfrm>
            <a:off x="2633875" y="1473961"/>
            <a:ext cx="7114146" cy="4490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1651237" y="889186"/>
            <a:ext cx="5680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22. คลิก</a:t>
            </a:r>
            <a:r>
              <a:rPr lang="th-TH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ที่ </a:t>
            </a:r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</a:t>
            </a:r>
            <a:r>
              <a:rPr lang="th-TH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เลือก </a:t>
            </a:r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Receipt Line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56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683" r="12643" b="16173"/>
          <a:stretch/>
        </p:blipFill>
        <p:spPr>
          <a:xfrm>
            <a:off x="786063" y="685801"/>
            <a:ext cx="6426073" cy="41107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71" t="65844" r="13751" b="5647"/>
          <a:stretch/>
        </p:blipFill>
        <p:spPr>
          <a:xfrm>
            <a:off x="3641559" y="4122822"/>
            <a:ext cx="7774250" cy="16844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7294492" y="2353899"/>
            <a:ext cx="3911739" cy="10772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23. เลือก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แล้วคลิก </a:t>
            </a:r>
            <a:endParaRPr lang="en-US" sz="320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Lines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6063" y="3030279"/>
            <a:ext cx="6295221" cy="52099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3742660" y="5390707"/>
            <a:ext cx="956931" cy="28707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57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484" t="8907" r="28674" b="19264"/>
          <a:stretch/>
        </p:blipFill>
        <p:spPr>
          <a:xfrm>
            <a:off x="2442949" y="1337480"/>
            <a:ext cx="7124132" cy="48891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2301682" y="752705"/>
            <a:ext cx="4778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24. ตรวจสอบความถูกต้อง ที่แถบ </a:t>
            </a:r>
            <a:r>
              <a:rPr lang="en-US" sz="3200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Lines</a:t>
            </a:r>
            <a:endParaRPr lang="th-TH" sz="320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39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395" t="3563" r="14245" b="16173"/>
          <a:stretch/>
        </p:blipFill>
        <p:spPr>
          <a:xfrm>
            <a:off x="2326106" y="1347539"/>
            <a:ext cx="7849891" cy="4828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2249458" y="762764"/>
            <a:ext cx="683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25. ตรวจสอบยอด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Variance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ที่แถบ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Header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ต้อง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0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21795" y="3668233"/>
            <a:ext cx="1552354" cy="26581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124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352168"/>
              </p:ext>
            </p:extLst>
          </p:nvPr>
        </p:nvGraphicFramePr>
        <p:xfrm>
          <a:off x="1537590" y="617969"/>
          <a:ext cx="9173952" cy="56588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005284">
                  <a:extLst>
                    <a:ext uri="{9D8B030D-6E8A-4147-A177-3AD203B41FA5}">
                      <a16:colId xmlns:a16="http://schemas.microsoft.com/office/drawing/2014/main" val="4245423789"/>
                    </a:ext>
                  </a:extLst>
                </a:gridCol>
                <a:gridCol w="7168668">
                  <a:extLst>
                    <a:ext uri="{9D8B030D-6E8A-4147-A177-3AD203B41FA5}">
                      <a16:colId xmlns:a16="http://schemas.microsoft.com/office/drawing/2014/main" val="1308314181"/>
                    </a:ext>
                  </a:extLst>
                </a:gridCol>
              </a:tblGrid>
              <a:tr h="842993">
                <a:tc>
                  <a:txBody>
                    <a:bodyPr/>
                    <a:lstStyle/>
                    <a:p>
                      <a:r>
                        <a:rPr lang="th-TH" sz="2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cs typeface="+mn-cs"/>
                        </a:rPr>
                        <a:t>1</a:t>
                      </a:r>
                      <a:r>
                        <a:rPr lang="en-US" sz="2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cs typeface="+mn-cs"/>
                        </a:rPr>
                        <a:t>.</a:t>
                      </a:r>
                      <a:r>
                        <a:rPr lang="th-TH" sz="2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cs typeface="+mn-cs"/>
                        </a:rPr>
                        <a:t> กระบวนการ</a:t>
                      </a:r>
                      <a:r>
                        <a:rPr lang="th-TH" sz="24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cs typeface="+mn-cs"/>
                        </a:rPr>
                        <a:t> </a:t>
                      </a:r>
                    </a:p>
                    <a:p>
                      <a:r>
                        <a:rPr lang="en-US" sz="24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cs typeface="+mn-cs"/>
                        </a:rPr>
                        <a:t>(process)</a:t>
                      </a:r>
                      <a:endParaRPr lang="th-TH" sz="2400" b="1" dirty="0">
                        <a:solidFill>
                          <a:schemeClr val="bg2">
                            <a:lumMod val="10000"/>
                          </a:schemeClr>
                        </a:solidFill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th-TH" sz="24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การบันทึกแจ้งรับมะพร้าว</a:t>
                      </a:r>
                      <a:endParaRPr lang="en-US" sz="2400" b="1" baseline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97450"/>
                  </a:ext>
                </a:extLst>
              </a:tr>
              <a:tr h="800336">
                <a:tc>
                  <a:txBody>
                    <a:bodyPr/>
                    <a:lstStyle/>
                    <a:p>
                      <a:r>
                        <a:rPr lang="th-TH" sz="2400" b="1" dirty="0" smtClean="0"/>
                        <a:t>2. ข้อมูลที่ต้องใช้</a:t>
                      </a:r>
                    </a:p>
                    <a:p>
                      <a:r>
                        <a:rPr lang="en-US" sz="2400" b="1" dirty="0" smtClean="0"/>
                        <a:t>(Input)</a:t>
                      </a:r>
                      <a:endParaRPr lang="th-TH" sz="2400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cs typeface="+mn-cs"/>
                        </a:rPr>
                        <a:t>1</a:t>
                      </a:r>
                      <a:r>
                        <a:rPr lang="en-US" sz="2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cs typeface="+mn-cs"/>
                        </a:rPr>
                        <a:t>. </a:t>
                      </a:r>
                      <a:r>
                        <a:rPr lang="th-TH" sz="2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cs typeface="+mn-cs"/>
                        </a:rPr>
                        <a:t>เอกสาร</a:t>
                      </a:r>
                      <a:r>
                        <a:rPr lang="en-US" sz="2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cs typeface="+mn-cs"/>
                        </a:rPr>
                        <a:t> PO </a:t>
                      </a:r>
                      <a:r>
                        <a:rPr lang="th-TH" sz="2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cs typeface="+mn-cs"/>
                        </a:rPr>
                        <a:t>มะพร้าว</a:t>
                      </a:r>
                      <a:r>
                        <a:rPr lang="th-TH" sz="2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cs typeface="+mn-cs"/>
                        </a:rPr>
                        <a:t>ลูกได้รับจากพี่ขนุน </a:t>
                      </a:r>
                      <a:r>
                        <a:rPr lang="en-US" sz="2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cs typeface="+mn-cs"/>
                        </a:rPr>
                        <a:t>(</a:t>
                      </a:r>
                      <a:r>
                        <a:rPr lang="th-TH" sz="2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cs typeface="+mn-cs"/>
                        </a:rPr>
                        <a:t>มะพร้าวมาถึงแล้ว</a:t>
                      </a:r>
                      <a:r>
                        <a:rPr lang="en-US" sz="2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cs typeface="+mn-cs"/>
                        </a:rPr>
                        <a:t>)</a:t>
                      </a:r>
                      <a:endParaRPr lang="th-TH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826680"/>
                  </a:ext>
                </a:extLst>
              </a:tr>
              <a:tr h="1571030">
                <a:tc>
                  <a:txBody>
                    <a:bodyPr/>
                    <a:lstStyle/>
                    <a:p>
                      <a:r>
                        <a:rPr lang="th-TH" sz="2400" b="1" dirty="0" smtClean="0">
                          <a:cs typeface="+mn-cs"/>
                        </a:rPr>
                        <a:t>3. ขั้นตอนย่อย</a:t>
                      </a:r>
                    </a:p>
                    <a:p>
                      <a:r>
                        <a:rPr lang="en-US" sz="2400" b="1" dirty="0" smtClean="0">
                          <a:cs typeface="+mn-cs"/>
                        </a:rPr>
                        <a:t>(sub</a:t>
                      </a:r>
                      <a:r>
                        <a:rPr lang="en-US" sz="2400" b="1" baseline="0" dirty="0" smtClean="0">
                          <a:cs typeface="+mn-cs"/>
                        </a:rPr>
                        <a:t> process)</a:t>
                      </a:r>
                      <a:endParaRPr lang="th-TH" sz="2400" b="1" dirty="0"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</a:t>
                      </a:r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ทำ </a:t>
                      </a:r>
                      <a:r>
                        <a:rPr lang="en-US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PO Receipt</a:t>
                      </a:r>
                      <a:endParaRPr lang="th-TH" sz="20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.</a:t>
                      </a:r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เลือก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New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invoice</a:t>
                      </a:r>
                      <a:endParaRPr lang="en-US" sz="2000" b="1" baseline="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</a:t>
                      </a:r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เลือก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PO</a:t>
                      </a:r>
                      <a:endParaRPr lang="th-TH" sz="2000" b="1" baseline="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New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Receipt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Line </a:t>
                      </a:r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ดึงข้อมูลตาม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PO</a:t>
                      </a:r>
                      <a:endParaRPr lang="th-TH" sz="2000" b="1" baseline="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ตรวจสอบคู่บัญชี</a:t>
                      </a:r>
                      <a:endParaRPr lang="en-US" sz="2000" b="1" baseline="0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64905"/>
                  </a:ext>
                </a:extLst>
              </a:tr>
              <a:tr h="1571030">
                <a:tc>
                  <a:txBody>
                    <a:bodyPr/>
                    <a:lstStyle/>
                    <a:p>
                      <a:r>
                        <a:rPr lang="th-TH" sz="2400" b="1" dirty="0" smtClean="0"/>
                        <a:t>4</a:t>
                      </a:r>
                      <a:r>
                        <a:rPr lang="en-US" sz="2400" b="1" dirty="0" smtClean="0"/>
                        <a:t>.</a:t>
                      </a:r>
                      <a:r>
                        <a:rPr lang="th-TH" sz="2400" b="1" baseline="0" dirty="0" smtClean="0"/>
                        <a:t> </a:t>
                      </a:r>
                      <a:r>
                        <a:rPr lang="th-TH" sz="2400" b="1" dirty="0" smtClean="0"/>
                        <a:t>ความเสี่ยง</a:t>
                      </a:r>
                    </a:p>
                    <a:p>
                      <a:r>
                        <a:rPr lang="en-US" sz="2400" b="1" dirty="0" smtClean="0"/>
                        <a:t>(Risk)</a:t>
                      </a:r>
                      <a:endParaRPr lang="th-TH" sz="2400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1.</a:t>
                      </a:r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 เลือก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Supplier </a:t>
                      </a: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2. ระบุวันที่</a:t>
                      </a: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3. </a:t>
                      </a:r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ใส่ยอดเงิน</a:t>
                      </a: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4. อัตราแลกเปลี่ยน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USD</a:t>
                      </a:r>
                      <a:endParaRPr lang="en-US" sz="2000" b="1" baseline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cs typeface="+mn-cs"/>
                      </a:endParaRP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5. เลือก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cs typeface="+mn-cs"/>
                        </a:rPr>
                        <a:t>PO</a:t>
                      </a:r>
                      <a:endParaRPr lang="th-TH" sz="2000" b="1" dirty="0">
                        <a:solidFill>
                          <a:schemeClr val="accent1">
                            <a:lumMod val="50000"/>
                          </a:schemeClr>
                        </a:solidFill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8766"/>
                  </a:ext>
                </a:extLst>
              </a:tr>
              <a:tr h="759893">
                <a:tc>
                  <a:txBody>
                    <a:bodyPr/>
                    <a:lstStyle/>
                    <a:p>
                      <a:r>
                        <a:rPr lang="th-TH" sz="2400" b="1" dirty="0" smtClean="0"/>
                        <a:t>5. จุดควบคุม</a:t>
                      </a:r>
                    </a:p>
                    <a:p>
                      <a:r>
                        <a:rPr lang="en-US" sz="2000" b="1" dirty="0" smtClean="0"/>
                        <a:t>(Control</a:t>
                      </a:r>
                      <a:r>
                        <a:rPr lang="en-US" sz="2000" b="1" baseline="0" dirty="0" smtClean="0"/>
                        <a:t> point)</a:t>
                      </a:r>
                      <a:endParaRPr lang="th-TH" sz="2000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ตรวจสอบ</a:t>
                      </a:r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ข้อมูลและ</a:t>
                      </a:r>
                      <a:r>
                        <a:rPr lang="th-TH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ยอดเงินกับเอกสาร</a:t>
                      </a:r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PO</a:t>
                      </a:r>
                    </a:p>
                    <a:p>
                      <a:r>
                        <a:rPr lang="th-TH" sz="20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 ตรวจอัตราแลกเปลี่ยน ตามวันที่ของเอกสาร </a:t>
                      </a:r>
                      <a:endParaRPr lang="th-TH" sz="20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92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3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4790" b="45755"/>
          <a:stretch/>
        </p:blipFill>
        <p:spPr>
          <a:xfrm>
            <a:off x="3179786" y="1668439"/>
            <a:ext cx="5882327" cy="39680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1660357" y="924326"/>
            <a:ext cx="8624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26</a:t>
            </a:r>
            <a:r>
              <a:rPr lang="th-TH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. </a:t>
            </a:r>
            <a:r>
              <a:rPr lang="th-TH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ตรวจคู่บัญชี โดยคลิกที่ </a:t>
            </a:r>
            <a:r>
              <a:rPr lang="en-US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Actions – Group – Print Group Edit List</a:t>
            </a:r>
            <a:endParaRPr lang="th-TH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30806" y="1883391"/>
            <a:ext cx="504967" cy="19106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62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862" t="24397" r="31259" b="12006"/>
          <a:stretch/>
        </p:blipFill>
        <p:spPr>
          <a:xfrm>
            <a:off x="3673643" y="1395662"/>
            <a:ext cx="5181600" cy="5163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3" name="TextBox 2"/>
          <p:cNvSpPr txBox="1"/>
          <p:nvPr/>
        </p:nvSpPr>
        <p:spPr>
          <a:xfrm>
            <a:off x="4333370" y="810887"/>
            <a:ext cx="4095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27.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ตรวจสอบความถูกต้องดูคู่บัญชี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37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9103" b="7053"/>
          <a:stretch/>
        </p:blipFill>
        <p:spPr>
          <a:xfrm>
            <a:off x="1157968" y="711927"/>
            <a:ext cx="4206874" cy="537536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6" name="Rectangle 5"/>
          <p:cNvSpPr/>
          <p:nvPr/>
        </p:nvSpPr>
        <p:spPr>
          <a:xfrm>
            <a:off x="5761916" y="2876390"/>
            <a:ext cx="5420074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th-TH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เข้า</a:t>
            </a:r>
            <a:r>
              <a:rPr lang="th-TH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หน้าโปรแกรม </a:t>
            </a:r>
            <a:r>
              <a:rPr lang="en-US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Epicor </a:t>
            </a:r>
            <a:r>
              <a:rPr lang="th-TH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เลือก </a:t>
            </a:r>
            <a:r>
              <a:rPr lang="en-US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Site </a:t>
            </a:r>
            <a:r>
              <a:rPr lang="th-TH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ล้งมะพร้าว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5761916" y="2084516"/>
            <a:ext cx="2334613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การทำ</a:t>
            </a:r>
            <a:r>
              <a:rPr lang="th-TH" sz="24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 Receipt</a:t>
            </a:r>
            <a:endParaRPr lang="th-TH" sz="2400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558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/>
          </p:cNvPicPr>
          <p:nvPr/>
        </p:nvPicPr>
        <p:blipFill rotWithShape="1">
          <a:blip r:embed="rId2"/>
          <a:srcRect l="-72" t="1574" r="1503" b="5062"/>
          <a:stretch/>
        </p:blipFill>
        <p:spPr>
          <a:xfrm>
            <a:off x="1972492" y="1428639"/>
            <a:ext cx="8490855" cy="4480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1881052" y="905419"/>
            <a:ext cx="3129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คลิก</a:t>
            </a:r>
            <a:r>
              <a:rPr lang="th-TH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ที่จุดสี่เหลี่ยมซ้ายมือ</a:t>
            </a:r>
            <a:endParaRPr lang="th-TH" sz="3200" dirty="0"/>
          </a:p>
        </p:txBody>
      </p:sp>
      <p:sp>
        <p:nvSpPr>
          <p:cNvPr id="4" name="Down Arrow 3"/>
          <p:cNvSpPr/>
          <p:nvPr/>
        </p:nvSpPr>
        <p:spPr>
          <a:xfrm rot="17723855">
            <a:off x="924371" y="1181526"/>
            <a:ext cx="666207" cy="100301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1959430" y="1784687"/>
            <a:ext cx="339634" cy="3343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35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6233" b="26875"/>
          <a:stretch/>
        </p:blipFill>
        <p:spPr>
          <a:xfrm>
            <a:off x="1405319" y="1325879"/>
            <a:ext cx="9328735" cy="45785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1405319" y="741104"/>
            <a:ext cx="457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พิมพ์ชื่อเมนู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 Receipt Entry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0419" y="2755203"/>
            <a:ext cx="2299027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คลิกเข้าไปตามชื่อเมนู</a:t>
            </a:r>
            <a:endParaRPr lang="th-TH" dirty="0"/>
          </a:p>
        </p:txBody>
      </p:sp>
      <p:sp>
        <p:nvSpPr>
          <p:cNvPr id="8" name="Down Arrow 7"/>
          <p:cNvSpPr/>
          <p:nvPr/>
        </p:nvSpPr>
        <p:spPr>
          <a:xfrm rot="5400000">
            <a:off x="4260871" y="2557981"/>
            <a:ext cx="399002" cy="1041883"/>
          </a:xfrm>
          <a:prstGeom prst="downArrow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1894113" y="2076994"/>
            <a:ext cx="1502229" cy="30044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1939284" y="2755203"/>
            <a:ext cx="1985556" cy="8826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80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906" t="6161" r="14727" b="13839"/>
          <a:stretch/>
        </p:blipFill>
        <p:spPr>
          <a:xfrm>
            <a:off x="1828801" y="1410790"/>
            <a:ext cx="8281850" cy="482019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  <p:sp>
        <p:nvSpPr>
          <p:cNvPr id="4" name="TextBox 3"/>
          <p:cNvSpPr txBox="1"/>
          <p:nvPr/>
        </p:nvSpPr>
        <p:spPr>
          <a:xfrm>
            <a:off x="1828801" y="826015"/>
            <a:ext cx="6614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คลิกที่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เลือก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ที่จะทำแจ้งรับ จากนั้น กด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OK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59429" y="2037806"/>
            <a:ext cx="1045028" cy="23513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4480560" y="5225143"/>
            <a:ext cx="5133703" cy="23513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ight Arrow 6"/>
          <p:cNvSpPr/>
          <p:nvPr/>
        </p:nvSpPr>
        <p:spPr>
          <a:xfrm>
            <a:off x="1166052" y="1971339"/>
            <a:ext cx="793377" cy="355770"/>
          </a:xfrm>
          <a:prstGeom prst="rightArrow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45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93" t="2612" r="40653" b="47547"/>
          <a:stretch/>
        </p:blipFill>
        <p:spPr>
          <a:xfrm>
            <a:off x="705781" y="682725"/>
            <a:ext cx="4114800" cy="28223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028" t="11397" r="24690" b="34559"/>
          <a:stretch/>
        </p:blipFill>
        <p:spPr>
          <a:xfrm>
            <a:off x="4185492" y="2412402"/>
            <a:ext cx="7322885" cy="3953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820581" y="962788"/>
            <a:ext cx="48618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พิมพ์เลข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ในช่อง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Packing Slip</a:t>
            </a:r>
          </a:p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ข้อมูลจะขึ้นให้อัตโนมัติ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55232" y="1479884"/>
            <a:ext cx="1828800" cy="21656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7026442" y="3080084"/>
            <a:ext cx="2153653" cy="10347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927" t="37664" r="26112" b="59379"/>
          <a:stretch/>
        </p:blipFill>
        <p:spPr>
          <a:xfrm>
            <a:off x="7447548" y="4341254"/>
            <a:ext cx="3898232" cy="2163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940" y="4341254"/>
            <a:ext cx="3168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เลือกประเภทเอกสาร เป็น ใบรับค่าใช้จ่ายต่างๆ</a:t>
            </a:r>
            <a:endParaRPr lang="en-US" sz="320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-COCONUT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06316" y="1400889"/>
            <a:ext cx="405099" cy="374558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5</a:t>
            </a:r>
            <a:endParaRPr lang="th-TH" dirty="0"/>
          </a:p>
        </p:txBody>
      </p:sp>
      <p:sp>
        <p:nvSpPr>
          <p:cNvPr id="12" name="Oval 11"/>
          <p:cNvSpPr/>
          <p:nvPr/>
        </p:nvSpPr>
        <p:spPr>
          <a:xfrm>
            <a:off x="7246459" y="4314783"/>
            <a:ext cx="402177" cy="359056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6</a:t>
            </a:r>
            <a:endParaRPr lang="th-TH" dirty="0"/>
          </a:p>
        </p:txBody>
      </p:sp>
      <p:sp>
        <p:nvSpPr>
          <p:cNvPr id="13" name="Rectangle 12"/>
          <p:cNvSpPr/>
          <p:nvPr/>
        </p:nvSpPr>
        <p:spPr>
          <a:xfrm>
            <a:off x="7648636" y="4341254"/>
            <a:ext cx="3492606" cy="2163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230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67" t="1" r="73548" b="62500"/>
          <a:stretch/>
        </p:blipFill>
        <p:spPr>
          <a:xfrm>
            <a:off x="878962" y="2142472"/>
            <a:ext cx="3380874" cy="27432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909" t="6086" r="16402" b="12171"/>
          <a:stretch/>
        </p:blipFill>
        <p:spPr>
          <a:xfrm>
            <a:off x="4620361" y="655329"/>
            <a:ext cx="6825681" cy="45118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950495" y="847834"/>
            <a:ext cx="32378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คลิกที่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Actions </a:t>
            </a:r>
            <a:endParaRPr lang="th-TH" sz="320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เลือก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Mass Receipt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9066" y="5275456"/>
            <a:ext cx="6556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ติ๊กเลือก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ตามเอกสารที่จะแจ้งรับ</a:t>
            </a:r>
            <a:endParaRPr lang="th-TH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88958" y="2358189"/>
            <a:ext cx="445168" cy="20453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900989" y="2562726"/>
            <a:ext cx="2316526" cy="1925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4716379" y="3465095"/>
            <a:ext cx="6729663" cy="1804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Oval 8"/>
          <p:cNvSpPr/>
          <p:nvPr/>
        </p:nvSpPr>
        <p:spPr>
          <a:xfrm>
            <a:off x="1528433" y="2261936"/>
            <a:ext cx="306804" cy="397043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7</a:t>
            </a:r>
            <a:endParaRPr lang="th-TH" dirty="0"/>
          </a:p>
        </p:txBody>
      </p:sp>
      <p:sp>
        <p:nvSpPr>
          <p:cNvPr id="10" name="Oval 9"/>
          <p:cNvSpPr/>
          <p:nvPr/>
        </p:nvSpPr>
        <p:spPr>
          <a:xfrm>
            <a:off x="4355853" y="3356809"/>
            <a:ext cx="360525" cy="397043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8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69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306" t="45197" r="14230" b="29679"/>
          <a:stretch/>
        </p:blipFill>
        <p:spPr>
          <a:xfrm>
            <a:off x="833287" y="1275555"/>
            <a:ext cx="6531470" cy="13924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896492" y="662032"/>
            <a:ext cx="552657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 พิมพ์เลข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Lot Number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ตามเลข 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511" t="40437" r="14092" b="12361"/>
          <a:stretch/>
        </p:blipFill>
        <p:spPr>
          <a:xfrm>
            <a:off x="3967377" y="2309254"/>
            <a:ext cx="7402802" cy="29587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7483051" y="1645484"/>
            <a:ext cx="3964162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10. จะขึ้นหน้าต่างนี้มา ให้กด </a:t>
            </a:r>
            <a:r>
              <a:rPr lang="en-US" sz="3200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th-TH" sz="320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33335" y="2309254"/>
            <a:ext cx="2587584" cy="129375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2567074" y="5432893"/>
            <a:ext cx="8803105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11. คลิกที่ 1</a:t>
            </a:r>
            <a:r>
              <a:rPr lang="th-TH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All –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 All –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en-US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  <a:r>
              <a:rPr lang="th-TH" sz="32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จากนั้นกดเซฟ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67377" y="4667534"/>
            <a:ext cx="618271" cy="2183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5472752" y="4683261"/>
            <a:ext cx="887105" cy="1687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6423062" y="4667534"/>
            <a:ext cx="941695" cy="2183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5895833" y="1584295"/>
            <a:ext cx="709683" cy="35357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/>
          <p:cNvSpPr/>
          <p:nvPr/>
        </p:nvSpPr>
        <p:spPr>
          <a:xfrm>
            <a:off x="5377218" y="1604893"/>
            <a:ext cx="395785" cy="332979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9</a:t>
            </a:r>
          </a:p>
        </p:txBody>
      </p:sp>
      <p:sp>
        <p:nvSpPr>
          <p:cNvPr id="16" name="Oval 15"/>
          <p:cNvSpPr/>
          <p:nvPr/>
        </p:nvSpPr>
        <p:spPr>
          <a:xfrm>
            <a:off x="5663820" y="2246612"/>
            <a:ext cx="435515" cy="375023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5677425" y="2173505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th-TH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773003" y="4343400"/>
            <a:ext cx="326332" cy="247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19" name="Oval 18"/>
          <p:cNvSpPr/>
          <p:nvPr/>
        </p:nvSpPr>
        <p:spPr>
          <a:xfrm>
            <a:off x="6730743" y="4352641"/>
            <a:ext cx="326332" cy="247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2</a:t>
            </a:r>
            <a:endParaRPr lang="th-TH" dirty="0"/>
          </a:p>
        </p:txBody>
      </p:sp>
      <p:sp>
        <p:nvSpPr>
          <p:cNvPr id="20" name="Oval 19"/>
          <p:cNvSpPr/>
          <p:nvPr/>
        </p:nvSpPr>
        <p:spPr>
          <a:xfrm>
            <a:off x="4113346" y="4343400"/>
            <a:ext cx="326332" cy="247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3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8379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242</TotalTime>
  <Words>417</Words>
  <Application>Microsoft Office PowerPoint</Application>
  <PresentationFormat>Widescreen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Angsana New</vt:lpstr>
      <vt:lpstr>Arial</vt:lpstr>
      <vt:lpstr>Cordia New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37</cp:revision>
  <dcterms:created xsi:type="dcterms:W3CDTF">2024-04-09T06:21:29Z</dcterms:created>
  <dcterms:modified xsi:type="dcterms:W3CDTF">2024-08-15T06:03:32Z</dcterms:modified>
</cp:coreProperties>
</file>